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453" r:id="rId4"/>
    <p:sldId id="454" r:id="rId5"/>
    <p:sldId id="455" r:id="rId6"/>
    <p:sldId id="456" r:id="rId7"/>
    <p:sldId id="457" r:id="rId8"/>
    <p:sldId id="458"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257"/>
            <p14:sldId id="453"/>
            <p14:sldId id="454"/>
            <p14:sldId id="455"/>
            <p14:sldId id="456"/>
            <p14:sldId id="457"/>
            <p14:sldId id="458"/>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67318" autoAdjust="0"/>
  </p:normalViewPr>
  <p:slideViewPr>
    <p:cSldViewPr>
      <p:cViewPr varScale="1">
        <p:scale>
          <a:sx n="89" d="100"/>
          <a:sy n="89" d="100"/>
        </p:scale>
        <p:origin x="126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8/5/2023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9</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F76083-4ABC-4101-8625-AD893A78D53A}" type="datetime1">
              <a:rPr lang="en-US" smtClean="0"/>
              <a:t>8/5/2023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D38041-2469-4196-BC65-0947362E7BB1}" type="datetime1">
              <a:rPr lang="en-US" smtClean="0"/>
              <a:t>8/5/2023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C4E149-0BCE-4972-9FCB-DF29CD13CBDF}" type="datetime1">
              <a:rPr lang="en-US" smtClean="0"/>
              <a:t>8/5/2023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B4EEA-80B0-4377-9A3E-A2FD5DBFE2E6}" type="datetime1">
              <a:rPr lang="en-US" smtClean="0"/>
              <a:t>8/5/2023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039907-345A-4678-9935-5376BE339C9D}" type="datetime1">
              <a:rPr lang="en-US" smtClean="0"/>
              <a:t>8/5/2023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3B8F74-B8FC-42EF-840E-45605E79ED4F}" type="datetime1">
              <a:rPr lang="en-US" smtClean="0"/>
              <a:t>8/5/2023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5B2A81-7956-42A7-9EDD-04D3E253D902}" type="datetime1">
              <a:rPr lang="en-US" smtClean="0"/>
              <a:t>8/5/2023</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6A9D60-2AEF-492D-8218-516BA8510FA7}" type="datetime1">
              <a:rPr lang="en-US" smtClean="0"/>
              <a:t>8/5/2023</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8EF0B-E207-4E8F-81D3-077CDB73C8F3}" type="datetime1">
              <a:rPr lang="en-US" smtClean="0"/>
              <a:t>8/5/2023</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ABE6F-687E-402C-97A4-E81B9C6D1CCA}" type="datetime1">
              <a:rPr lang="en-US" smtClean="0"/>
              <a:t>8/5/2023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9B1BB-D3C5-410D-901D-FFB3559BE62C}" type="datetime1">
              <a:rPr lang="en-US" smtClean="0"/>
              <a:t>8/5/2023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8B2FA-6C99-4953-977A-41302DF44371}" type="datetime1">
              <a:rPr lang="en-US" smtClean="0"/>
              <a:t>8/5/2023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www.vmware.com/appliances/" TargetMode="Externa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5714999"/>
          </a:xfrm>
        </p:spPr>
        <p:txBody>
          <a:bodyPr/>
          <a:lstStyle/>
          <a:p>
            <a:r>
              <a:rPr lang="en-US" b="1" dirty="0" smtClean="0"/>
              <a:t>Cloud </a:t>
            </a:r>
            <a:r>
              <a:rPr lang="en-US" b="1" dirty="0"/>
              <a:t>Technology Fundaments 21UCA501</a:t>
            </a:r>
            <a:r>
              <a:rPr lang="en-US" b="1" dirty="0" smtClean="0">
                <a:solidFill>
                  <a:srgbClr val="00B050"/>
                </a:solidFill>
              </a:rPr>
              <a:t/>
            </a:r>
            <a:br>
              <a:rPr lang="en-US" b="1" dirty="0" smtClean="0">
                <a:solidFill>
                  <a:srgbClr val="00B050"/>
                </a:solidFill>
              </a:rPr>
            </a:b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dirty="0" smtClean="0"/>
              <a:t>Monisha S M </a:t>
            </a:r>
            <a:r>
              <a:rPr lang="en-US" dirty="0" smtClean="0"/>
              <a:t>-Assistant </a:t>
            </a:r>
            <a:r>
              <a:rPr lang="en-US" dirty="0" smtClean="0"/>
              <a:t>Professor </a:t>
            </a:r>
            <a:r>
              <a:rPr lang="en-US" dirty="0" smtClean="0"/>
              <a:t>Computer Application </a:t>
            </a:r>
            <a:r>
              <a:rPr lang="en-US" dirty="0" err="1"/>
              <a:t>d</a:t>
            </a:r>
            <a:r>
              <a:rPr lang="en-US" dirty="0" err="1" smtClean="0"/>
              <a:t>rsnsrcas</a:t>
            </a:r>
            <a:endParaRPr lang="en-US" dirty="0"/>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b="1" dirty="0">
                <a:solidFill>
                  <a:srgbClr val="0070C0"/>
                </a:solidFill>
              </a:rPr>
              <a:t> </a:t>
            </a:r>
            <a:r>
              <a:rPr lang="en-US" b="1" dirty="0"/>
              <a:t>Virtual Appliances</a:t>
            </a:r>
            <a:endParaRPr lang="en-US" b="1" dirty="0" smtClean="0">
              <a:solidFill>
                <a:srgbClr val="0070C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247317"/>
          </a:xfrm>
          <a:prstGeom prst="rect">
            <a:avLst/>
          </a:prstGeom>
        </p:spPr>
        <p:txBody>
          <a:bodyPr wrap="square">
            <a:spAutoFit/>
          </a:bodyPr>
          <a:lstStyle/>
          <a:p>
            <a:pPr algn="just">
              <a:lnSpc>
                <a:spcPct val="150000"/>
              </a:lnSpc>
            </a:pPr>
            <a:r>
              <a:rPr lang="en-US" sz="2000" dirty="0"/>
              <a:t>Applications such as a Web server or database server that can run on a virtual machine image </a:t>
            </a:r>
            <a:r>
              <a:rPr lang="en-US" sz="2000" dirty="0" smtClean="0"/>
              <a:t>are referred </a:t>
            </a:r>
            <a:r>
              <a:rPr lang="en-US" sz="2000" dirty="0"/>
              <a:t>to as virtual appliances. The name </a:t>
            </a:r>
            <a:r>
              <a:rPr lang="en-US" sz="2000" i="1" dirty="0"/>
              <a:t>virtual appliance </a:t>
            </a:r>
            <a:r>
              <a:rPr lang="en-US" sz="2000" dirty="0"/>
              <a:t>is a little misleading because it </a:t>
            </a:r>
            <a:r>
              <a:rPr lang="en-US" sz="2000" dirty="0" smtClean="0"/>
              <a:t>conjures up </a:t>
            </a:r>
            <a:r>
              <a:rPr lang="en-US" sz="2000" dirty="0"/>
              <a:t>the image of a machine that serves a narrow purpose. Virtual appliances are software </a:t>
            </a:r>
            <a:r>
              <a:rPr lang="en-US" sz="2000" dirty="0" smtClean="0"/>
              <a:t>installed on </a:t>
            </a:r>
            <a:r>
              <a:rPr lang="en-US" sz="2000" dirty="0"/>
              <a:t>virtual servers—application modules that are meant to run a particular machine instance or</a:t>
            </a:r>
          </a:p>
          <a:p>
            <a:pPr algn="just">
              <a:lnSpc>
                <a:spcPct val="150000"/>
              </a:lnSpc>
            </a:pPr>
            <a:r>
              <a:rPr lang="en-US" sz="2000" dirty="0"/>
              <a:t>image type. A virtual appliance is a platform instance. Therefore, virtual appliances occupy </a:t>
            </a:r>
            <a:r>
              <a:rPr lang="en-US" sz="2000" dirty="0" smtClean="0"/>
              <a:t>the middle </a:t>
            </a:r>
            <a:r>
              <a:rPr lang="en-US" sz="2000" dirty="0"/>
              <a:t>of the cloud computing stack (refer to Figure 3.2).</a:t>
            </a:r>
          </a:p>
          <a:p>
            <a:pPr algn="just">
              <a:lnSpc>
                <a:spcPct val="150000"/>
              </a:lnSpc>
            </a:pPr>
            <a:r>
              <a:rPr lang="en-US" sz="2000" dirty="0"/>
              <a:t>A virtual appliance is a common deployment object in the cloud, and it is one area where there </a:t>
            </a:r>
            <a:r>
              <a:rPr lang="en-US" sz="2000" dirty="0" smtClean="0"/>
              <a:t>is considerable </a:t>
            </a:r>
            <a:r>
              <a:rPr lang="en-US" sz="2000" dirty="0"/>
              <a:t>activity and innovation. </a:t>
            </a:r>
          </a:p>
        </p:txBody>
      </p:sp>
      <p:sp>
        <p:nvSpPr>
          <p:cNvPr id="7" name="Footer Placeholder 6"/>
          <p:cNvSpPr>
            <a:spLocks noGrp="1"/>
          </p:cNvSpPr>
          <p:nvPr>
            <p:ph type="ftr" sz="quarter" idx="11"/>
          </p:nvPr>
        </p:nvSpPr>
        <p:spPr/>
        <p:txBody>
          <a:bodyPr/>
          <a:lstStyle/>
          <a:p>
            <a:r>
              <a:rPr lang="en-US" dirty="0"/>
              <a:t>Monisha S M -Assistant Professor Computer Application </a:t>
            </a:r>
            <a:r>
              <a:rPr lang="en-US" dirty="0" err="1"/>
              <a:t>drsnsrcas</a:t>
            </a:r>
            <a:endParaRPr lang="en-US" dirty="0"/>
          </a:p>
        </p:txBody>
      </p:sp>
    </p:spTree>
    <p:extLst>
      <p:ext uri="{BB962C8B-B14F-4D97-AF65-F5344CB8AC3E}">
        <p14:creationId xmlns:p14="http://schemas.microsoft.com/office/powerpoint/2010/main" val="742823325"/>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b="1" dirty="0">
                <a:solidFill>
                  <a:srgbClr val="0070C0"/>
                </a:solidFill>
              </a:rPr>
              <a:t> </a:t>
            </a:r>
            <a:r>
              <a:rPr lang="en-US" b="1" dirty="0"/>
              <a:t>Virtual Appliances</a:t>
            </a:r>
            <a:endParaRPr lang="en-US" b="1" dirty="0" smtClean="0">
              <a:solidFill>
                <a:srgbClr val="0070C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2400657"/>
          </a:xfrm>
          <a:prstGeom prst="rect">
            <a:avLst/>
          </a:prstGeom>
        </p:spPr>
        <p:txBody>
          <a:bodyPr wrap="square">
            <a:spAutoFit/>
          </a:bodyPr>
          <a:lstStyle/>
          <a:p>
            <a:pPr algn="just">
              <a:lnSpc>
                <a:spcPct val="150000"/>
              </a:lnSpc>
            </a:pPr>
            <a:r>
              <a:rPr lang="en-US" sz="2000" dirty="0"/>
              <a:t>One of the major advantages of a virtual appliance is that you can use the appliances as the basis for assembling more complex services, the appliance being </a:t>
            </a:r>
            <a:r>
              <a:rPr lang="en-US" sz="2000" dirty="0" smtClean="0"/>
              <a:t>one of </a:t>
            </a:r>
            <a:r>
              <a:rPr lang="en-US" sz="2000" dirty="0"/>
              <a:t>your standardized components. Virtual appliances remove the need for application configuration and maintenance from your list of system management chores.</a:t>
            </a:r>
          </a:p>
        </p:txBody>
      </p:sp>
      <p:sp>
        <p:nvSpPr>
          <p:cNvPr id="7" name="Footer Placeholder 6"/>
          <p:cNvSpPr>
            <a:spLocks noGrp="1"/>
          </p:cNvSpPr>
          <p:nvPr>
            <p:ph type="ftr" sz="quarter" idx="11"/>
          </p:nvPr>
        </p:nvSpPr>
        <p:spPr/>
        <p:txBody>
          <a:bodyPr/>
          <a:lstStyle/>
          <a:p>
            <a:r>
              <a:rPr lang="en-US" dirty="0"/>
              <a:t>Monisha S M -Assistant Professor Computer Application </a:t>
            </a:r>
            <a:r>
              <a:rPr lang="en-US" dirty="0" err="1"/>
              <a:t>drsnsrcas</a:t>
            </a:r>
            <a:endParaRPr lang="en-US" dirty="0"/>
          </a:p>
        </p:txBody>
      </p:sp>
    </p:spTree>
    <p:extLst>
      <p:ext uri="{BB962C8B-B14F-4D97-AF65-F5344CB8AC3E}">
        <p14:creationId xmlns:p14="http://schemas.microsoft.com/office/powerpoint/2010/main" val="1290549676"/>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b="1" dirty="0">
                <a:solidFill>
                  <a:srgbClr val="0070C0"/>
                </a:solidFill>
              </a:rPr>
              <a:t> </a:t>
            </a:r>
            <a:r>
              <a:rPr lang="en-US" b="1" dirty="0"/>
              <a:t>Virtual Appliances</a:t>
            </a:r>
            <a:endParaRPr lang="en-US" b="1" dirty="0" smtClean="0">
              <a:solidFill>
                <a:srgbClr val="0070C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5478423"/>
          </a:xfrm>
          <a:prstGeom prst="rect">
            <a:avLst/>
          </a:prstGeom>
        </p:spPr>
        <p:txBody>
          <a:bodyPr wrap="square">
            <a:spAutoFit/>
          </a:bodyPr>
          <a:lstStyle/>
          <a:p>
            <a:pPr algn="just">
              <a:lnSpc>
                <a:spcPct val="150000"/>
              </a:lnSpc>
            </a:pPr>
            <a:r>
              <a:rPr lang="en-US" sz="2000" dirty="0"/>
              <a:t>You run across virtual appliances in </a:t>
            </a:r>
            <a:r>
              <a:rPr lang="en-US" sz="2000" dirty="0" err="1"/>
              <a:t>IaaS</a:t>
            </a:r>
            <a:r>
              <a:rPr lang="en-US" sz="2000" dirty="0"/>
              <a:t> systems such as Amazon’s Elastic Compute Cloud (EC2</a:t>
            </a:r>
            <a:r>
              <a:rPr lang="en-US" sz="2000" dirty="0" smtClean="0"/>
              <a:t>), which </a:t>
            </a:r>
            <a:r>
              <a:rPr lang="en-US" sz="2000" dirty="0"/>
              <a:t>is discussed in </a:t>
            </a:r>
            <a:r>
              <a:rPr lang="en-US" sz="2000" dirty="0" smtClean="0"/>
              <a:t>detail. </a:t>
            </a:r>
            <a:r>
              <a:rPr lang="en-US" sz="2000" dirty="0"/>
              <a:t>Amazon Machine Images are virtual appliances that </a:t>
            </a:r>
            <a:r>
              <a:rPr lang="en-US" sz="2000" dirty="0" smtClean="0"/>
              <a:t>have been </a:t>
            </a:r>
            <a:r>
              <a:rPr lang="en-US" sz="2000" dirty="0"/>
              <a:t>packaged to run on the gird of </a:t>
            </a:r>
            <a:r>
              <a:rPr lang="en-US" sz="2000" dirty="0" err="1"/>
              <a:t>Xen</a:t>
            </a:r>
            <a:r>
              <a:rPr lang="en-US" sz="2000" dirty="0"/>
              <a:t> nodes that comprise the Amazon Web Service’s EC2 system.</a:t>
            </a:r>
          </a:p>
          <a:p>
            <a:pPr algn="just">
              <a:lnSpc>
                <a:spcPct val="150000"/>
              </a:lnSpc>
            </a:pPr>
            <a:r>
              <a:rPr lang="en-US" sz="2000" dirty="0"/>
              <a:t>Shown in Figure 3.4, the AMI library (http://developer.amazonwebservices.com/</a:t>
            </a:r>
          </a:p>
          <a:p>
            <a:pPr algn="just">
              <a:lnSpc>
                <a:spcPct val="150000"/>
              </a:lnSpc>
            </a:pPr>
            <a:r>
              <a:rPr lang="en-US" sz="2000" dirty="0"/>
              <a:t>connect/</a:t>
            </a:r>
            <a:r>
              <a:rPr lang="en-US" sz="2000" dirty="0" err="1"/>
              <a:t>kbcategory.jspa?categoryID</a:t>
            </a:r>
            <a:r>
              <a:rPr lang="en-US" sz="2000" dirty="0"/>
              <a:t>=171) includes a variety of operating systems </a:t>
            </a:r>
            <a:r>
              <a:rPr lang="en-US" sz="2000" dirty="0" smtClean="0"/>
              <a:t>both proprietary </a:t>
            </a:r>
            <a:r>
              <a:rPr lang="en-US" sz="2000" dirty="0"/>
              <a:t>and open source, a set of enterprise applications such as Oracle BPM, SQL Server, </a:t>
            </a:r>
            <a:r>
              <a:rPr lang="en-US" sz="2000" dirty="0" smtClean="0"/>
              <a:t>and even </a:t>
            </a:r>
            <a:r>
              <a:rPr lang="en-US" sz="2000" dirty="0"/>
              <a:t>complete application stacks such as LAMP (Linux, Apache, MySQL, and PHP). Amazon </a:t>
            </a:r>
            <a:r>
              <a:rPr lang="en-US" sz="2000" dirty="0" smtClean="0"/>
              <a:t>has negotiated </a:t>
            </a:r>
            <a:r>
              <a:rPr lang="en-US" sz="2000" dirty="0"/>
              <a:t>licenses from these vendors that are part of your per-use pricing when you run these</a:t>
            </a:r>
          </a:p>
          <a:p>
            <a:pPr algn="just">
              <a:lnSpc>
                <a:spcPct val="150000"/>
              </a:lnSpc>
            </a:pPr>
            <a:r>
              <a:rPr lang="en-US" sz="2000" dirty="0"/>
              <a:t>applications on their servers.</a:t>
            </a:r>
          </a:p>
          <a:p>
            <a:endParaRPr lang="en-US" sz="2000" dirty="0"/>
          </a:p>
        </p:txBody>
      </p:sp>
      <p:sp>
        <p:nvSpPr>
          <p:cNvPr id="7" name="Footer Placeholder 6"/>
          <p:cNvSpPr>
            <a:spLocks noGrp="1"/>
          </p:cNvSpPr>
          <p:nvPr>
            <p:ph type="ftr" sz="quarter" idx="11"/>
          </p:nvPr>
        </p:nvSpPr>
        <p:spPr/>
        <p:txBody>
          <a:bodyPr/>
          <a:lstStyle/>
          <a:p>
            <a:r>
              <a:rPr lang="en-US" dirty="0"/>
              <a:t>Monisha S M -Assistant Professor Computer Application </a:t>
            </a:r>
            <a:r>
              <a:rPr lang="en-US" dirty="0" err="1"/>
              <a:t>drsnsrcas</a:t>
            </a:r>
            <a:endParaRPr lang="en-US" dirty="0"/>
          </a:p>
        </p:txBody>
      </p:sp>
    </p:spTree>
    <p:extLst>
      <p:ext uri="{BB962C8B-B14F-4D97-AF65-F5344CB8AC3E}">
        <p14:creationId xmlns:p14="http://schemas.microsoft.com/office/powerpoint/2010/main" val="3441227822"/>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b="1" dirty="0">
                <a:solidFill>
                  <a:srgbClr val="0070C0"/>
                </a:solidFill>
              </a:rPr>
              <a:t> </a:t>
            </a:r>
            <a:r>
              <a:rPr lang="en-US" b="1" dirty="0"/>
              <a:t>Virtual Appliances</a:t>
            </a:r>
            <a:endParaRPr lang="en-US" b="1" dirty="0" smtClean="0">
              <a:solidFill>
                <a:srgbClr val="0070C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3737946"/>
          </a:xfrm>
          <a:prstGeom prst="rect">
            <a:avLst/>
          </a:prstGeom>
        </p:spPr>
        <p:txBody>
          <a:bodyPr wrap="square">
            <a:spAutoFit/>
          </a:bodyPr>
          <a:lstStyle/>
          <a:p>
            <a:pPr algn="just">
              <a:lnSpc>
                <a:spcPct val="150000"/>
              </a:lnSpc>
            </a:pPr>
            <a:r>
              <a:rPr lang="en-US" sz="2000" dirty="0"/>
              <a:t>Virtual appliances are far easier to install and run than an application that you must set up yourself. However, virtual appliances are also much larger than the application themselves would be because they are usually bundled with the operating system on which they are meant to run. An application that is 50 or 100MB might require a virtual appliance that is 500MB to 1GB in size.</a:t>
            </a:r>
          </a:p>
          <a:p>
            <a:pPr algn="just">
              <a:lnSpc>
                <a:spcPct val="150000"/>
              </a:lnSpc>
            </a:pPr>
            <a:r>
              <a:rPr lang="en-US" sz="2000" dirty="0"/>
              <a:t>Usually, when a virtual appliance is created, the operating system is stripped of all excess functionality that isn’t required by the appliance, because the appliance is meant to be used as is.</a:t>
            </a:r>
          </a:p>
        </p:txBody>
      </p:sp>
      <p:sp>
        <p:nvSpPr>
          <p:cNvPr id="7" name="Footer Placeholder 6"/>
          <p:cNvSpPr>
            <a:spLocks noGrp="1"/>
          </p:cNvSpPr>
          <p:nvPr>
            <p:ph type="ftr" sz="quarter" idx="11"/>
          </p:nvPr>
        </p:nvSpPr>
        <p:spPr/>
        <p:txBody>
          <a:bodyPr/>
          <a:lstStyle/>
          <a:p>
            <a:r>
              <a:rPr lang="en-US" dirty="0"/>
              <a:t>Monisha S M -Assistant Professor Computer Application </a:t>
            </a:r>
            <a:r>
              <a:rPr lang="en-US" dirty="0" err="1"/>
              <a:t>drsnsrcas</a:t>
            </a:r>
            <a:endParaRPr lang="en-US" dirty="0"/>
          </a:p>
        </p:txBody>
      </p:sp>
    </p:spTree>
    <p:extLst>
      <p:ext uri="{BB962C8B-B14F-4D97-AF65-F5344CB8AC3E}">
        <p14:creationId xmlns:p14="http://schemas.microsoft.com/office/powerpoint/2010/main" val="288789193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b="1" dirty="0">
                <a:solidFill>
                  <a:srgbClr val="0070C0"/>
                </a:solidFill>
              </a:rPr>
              <a:t> </a:t>
            </a:r>
            <a:r>
              <a:rPr lang="en-US" b="1" dirty="0"/>
              <a:t>Virtual Appliances</a:t>
            </a:r>
            <a:endParaRPr lang="en-US" b="1" dirty="0" smtClean="0">
              <a:solidFill>
                <a:srgbClr val="0070C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7" name="Footer Placeholder 6"/>
          <p:cNvSpPr>
            <a:spLocks noGrp="1"/>
          </p:cNvSpPr>
          <p:nvPr>
            <p:ph type="ftr" sz="quarter" idx="11"/>
          </p:nvPr>
        </p:nvSpPr>
        <p:spPr/>
        <p:txBody>
          <a:bodyPr/>
          <a:lstStyle/>
          <a:p>
            <a:r>
              <a:rPr lang="en-US" dirty="0"/>
              <a:t>Monisha S M -Assistant Professor Computer Application </a:t>
            </a:r>
            <a:r>
              <a:rPr lang="en-US" dirty="0" err="1"/>
              <a:t>drsnsrcas</a:t>
            </a:r>
            <a:endParaRPr lang="en-US" dirty="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6375" y="1300163"/>
            <a:ext cx="6191250"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423063"/>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1"/>
            <a:ext cx="8763000" cy="5562600"/>
          </a:xfrm>
        </p:spPr>
        <p:txBody>
          <a:bodyPr>
            <a:normAutofit/>
          </a:bodyPr>
          <a:lstStyle/>
          <a:p>
            <a:pPr marL="0" indent="0" algn="ctr">
              <a:lnSpc>
                <a:spcPct val="170000"/>
              </a:lnSpc>
              <a:buNone/>
            </a:pPr>
            <a:r>
              <a:rPr lang="en-US" b="1" dirty="0">
                <a:solidFill>
                  <a:srgbClr val="0070C0"/>
                </a:solidFill>
              </a:rPr>
              <a:t> </a:t>
            </a:r>
            <a:r>
              <a:rPr lang="en-US" b="1" dirty="0"/>
              <a:t>Virtual Appliances</a:t>
            </a:r>
            <a:endParaRPr lang="en-US" b="1" dirty="0" smtClean="0">
              <a:solidFill>
                <a:srgbClr val="0070C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306711"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7" name="Footer Placeholder 6"/>
          <p:cNvSpPr>
            <a:spLocks noGrp="1"/>
          </p:cNvSpPr>
          <p:nvPr>
            <p:ph type="ftr" sz="quarter" idx="11"/>
          </p:nvPr>
        </p:nvSpPr>
        <p:spPr/>
        <p:txBody>
          <a:bodyPr/>
          <a:lstStyle/>
          <a:p>
            <a:r>
              <a:rPr lang="en-US" dirty="0"/>
              <a:t>Monisha S M -Assistant Professor Computer Application </a:t>
            </a:r>
            <a:r>
              <a:rPr lang="en-US" dirty="0" err="1"/>
              <a:t>drsnsrcas</a:t>
            </a:r>
            <a:endParaRPr lang="en-US" dirty="0"/>
          </a:p>
        </p:txBody>
      </p:sp>
      <p:sp>
        <p:nvSpPr>
          <p:cNvPr id="6" name="Rectangle 5"/>
          <p:cNvSpPr/>
          <p:nvPr/>
        </p:nvSpPr>
        <p:spPr>
          <a:xfrm>
            <a:off x="381000" y="1752600"/>
            <a:ext cx="8382000" cy="3000821"/>
          </a:xfrm>
          <a:prstGeom prst="rect">
            <a:avLst/>
          </a:prstGeom>
        </p:spPr>
        <p:txBody>
          <a:bodyPr wrap="square">
            <a:spAutoFit/>
          </a:bodyPr>
          <a:lstStyle/>
          <a:p>
            <a:pPr algn="just">
              <a:lnSpc>
                <a:spcPct val="150000"/>
              </a:lnSpc>
            </a:pPr>
            <a:r>
              <a:rPr lang="en-US" dirty="0"/>
              <a:t>Virtual appliances have begun to affect the PC industry in much the same way that </a:t>
            </a:r>
            <a:r>
              <a:rPr lang="en-US" dirty="0" smtClean="0"/>
              <a:t>application stores </a:t>
            </a:r>
            <a:r>
              <a:rPr lang="en-US" dirty="0"/>
              <a:t>have affected the cell phone industry. You can find various Web sites that either sell or </a:t>
            </a:r>
            <a:r>
              <a:rPr lang="en-US" dirty="0" smtClean="0"/>
              <a:t>distribute ready-to-use </a:t>
            </a:r>
            <a:r>
              <a:rPr lang="en-US" dirty="0"/>
              <a:t>virtual appliances in various forms. Perhaps the best developed of these </a:t>
            </a:r>
            <a:r>
              <a:rPr lang="en-US" dirty="0" smtClean="0"/>
              <a:t>marketplaces is </a:t>
            </a:r>
            <a:r>
              <a:rPr lang="en-US" dirty="0"/>
              <a:t>VMware’s Virtual Appliances site (</a:t>
            </a:r>
            <a:r>
              <a:rPr lang="en-US" dirty="0">
                <a:hlinkClick r:id="rId7"/>
              </a:rPr>
              <a:t>http://www.vmware.com/appliances</a:t>
            </a:r>
            <a:r>
              <a:rPr lang="en-US" dirty="0" smtClean="0">
                <a:hlinkClick r:id="rId7"/>
              </a:rPr>
              <a:t>/</a:t>
            </a:r>
            <a:r>
              <a:rPr lang="en-US" dirty="0" smtClean="0"/>
              <a:t>) shown </a:t>
            </a:r>
            <a:r>
              <a:rPr lang="en-US" dirty="0"/>
              <a:t>in Figure 3.5. These appliances are certified by VMware to be ready to use in the enterprise.</a:t>
            </a:r>
          </a:p>
          <a:p>
            <a:pPr algn="just">
              <a:lnSpc>
                <a:spcPct val="150000"/>
              </a:lnSpc>
            </a:pPr>
            <a:endParaRPr lang="en-US" dirty="0"/>
          </a:p>
        </p:txBody>
      </p:sp>
    </p:spTree>
    <p:extLst>
      <p:ext uri="{BB962C8B-B14F-4D97-AF65-F5344CB8AC3E}">
        <p14:creationId xmlns:p14="http://schemas.microsoft.com/office/powerpoint/2010/main" val="1198302220"/>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b="1" dirty="0">
                <a:solidFill>
                  <a:srgbClr val="0070C0"/>
                </a:solidFill>
              </a:rPr>
              <a:t> </a:t>
            </a:r>
            <a:r>
              <a:rPr lang="en-US" b="1" dirty="0"/>
              <a:t>Virtual Appliances</a:t>
            </a:r>
            <a:endParaRPr lang="en-US" b="1" dirty="0" smtClean="0">
              <a:solidFill>
                <a:srgbClr val="0070C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306711"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7" name="Footer Placeholder 6"/>
          <p:cNvSpPr>
            <a:spLocks noGrp="1"/>
          </p:cNvSpPr>
          <p:nvPr>
            <p:ph type="ftr" sz="quarter" idx="11"/>
          </p:nvPr>
        </p:nvSpPr>
        <p:spPr/>
        <p:txBody>
          <a:bodyPr/>
          <a:lstStyle/>
          <a:p>
            <a:r>
              <a:rPr lang="en-US" dirty="0"/>
              <a:t>Monisha S M -Assistant Professor Computer Application </a:t>
            </a:r>
            <a:r>
              <a:rPr lang="en-US" dirty="0" err="1"/>
              <a:t>drsnsrcas</a:t>
            </a:r>
            <a:endParaRPr lang="en-US" dirty="0"/>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5925" y="1328738"/>
            <a:ext cx="5772150"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627377"/>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Footer Placeholder 3"/>
          <p:cNvSpPr>
            <a:spLocks noGrp="1"/>
          </p:cNvSpPr>
          <p:nvPr>
            <p:ph type="ftr" sz="quarter" idx="11"/>
          </p:nvPr>
        </p:nvSpPr>
        <p:spPr/>
        <p:txBody>
          <a:bodyPr/>
          <a:lstStyle/>
          <a:p>
            <a:r>
              <a:rPr lang="en-US" dirty="0"/>
              <a:t>Monisha S M -Assistant Professor Computer Application </a:t>
            </a:r>
            <a:r>
              <a:rPr lang="en-US"/>
              <a:t>drsnsrcas</a:t>
            </a:r>
            <a:endParaRPr lang="en-US" dirty="0"/>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595</Words>
  <Application>Microsoft Office PowerPoint</Application>
  <PresentationFormat>On-screen Show (4:3)</PresentationFormat>
  <Paragraphs>32</Paragraphs>
  <Slides>9</Slides>
  <Notes>1</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Algerian</vt:lpstr>
      <vt:lpstr>Arial</vt:lpstr>
      <vt:lpstr>Calibri</vt:lpstr>
      <vt:lpstr>Times New Roman</vt:lpstr>
      <vt:lpstr>Office Theme</vt:lpstr>
      <vt:lpstr>Cloud Technology Fundaments 21UCA501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Microsoft account</cp:lastModifiedBy>
  <cp:revision>234</cp:revision>
  <dcterms:created xsi:type="dcterms:W3CDTF">2006-08-16T00:00:00Z</dcterms:created>
  <dcterms:modified xsi:type="dcterms:W3CDTF">2023-08-05T18:13:20Z</dcterms:modified>
</cp:coreProperties>
</file>